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7" r:id="rId7"/>
    <p:sldId id="266" r:id="rId8"/>
    <p:sldId id="263" r:id="rId9"/>
    <p:sldId id="261"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0"/>
  </p:normalViewPr>
  <p:slideViewPr>
    <p:cSldViewPr>
      <p:cViewPr varScale="1">
        <p:scale>
          <a:sx n="99" d="100"/>
          <a:sy n="99" d="100"/>
        </p:scale>
        <p:origin x="1464" y="184"/>
      </p:cViewPr>
      <p:guideLst>
        <p:guide orient="horz" pos="2160"/>
        <p:guide pos="2880"/>
      </p:guideLst>
    </p:cSldViewPr>
  </p:slideViewPr>
  <p:notesTextViewPr>
    <p:cViewPr>
      <p:scale>
        <a:sx n="1" d="1"/>
        <a:sy n="1" d="1"/>
      </p:scale>
      <p:origin x="0" y="0"/>
    </p:cViewPr>
  </p:notesTextViewPr>
  <p:sorterViewPr>
    <p:cViewPr>
      <p:scale>
        <a:sx n="150" d="100"/>
        <a:sy n="150" d="100"/>
      </p:scale>
      <p:origin x="0" y="-2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A8A43-2B49-4143-93E0-617818A44EE5}" type="datetimeFigureOut">
              <a:rPr lang="en-US" smtClean="0"/>
              <a:t>1/19/20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96799-EACF-417B-8D02-8AF047E739B7}" type="slidenum">
              <a:rPr lang="en-US" smtClean="0"/>
              <a:t>‹#›</a:t>
            </a:fld>
            <a:endParaRPr lang="en-US" dirty="0"/>
          </a:p>
        </p:txBody>
      </p:sp>
    </p:spTree>
    <p:extLst>
      <p:ext uri="{BB962C8B-B14F-4D97-AF65-F5344CB8AC3E}">
        <p14:creationId xmlns:p14="http://schemas.microsoft.com/office/powerpoint/2010/main" val="45012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96799-EACF-417B-8D02-8AF047E739B7}" type="slidenum">
              <a:rPr lang="en-US" smtClean="0"/>
              <a:t>7</a:t>
            </a:fld>
            <a:endParaRPr lang="en-US" dirty="0"/>
          </a:p>
        </p:txBody>
      </p:sp>
    </p:spTree>
    <p:extLst>
      <p:ext uri="{BB962C8B-B14F-4D97-AF65-F5344CB8AC3E}">
        <p14:creationId xmlns:p14="http://schemas.microsoft.com/office/powerpoint/2010/main" val="111991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D8D96799-EACF-417B-8D02-8AF047E739B7}" type="slidenum">
              <a:rPr lang="en-US" smtClean="0"/>
              <a:t>8</a:t>
            </a:fld>
            <a:endParaRPr lang="en-US" dirty="0"/>
          </a:p>
        </p:txBody>
      </p:sp>
    </p:spTree>
    <p:extLst>
      <p:ext uri="{BB962C8B-B14F-4D97-AF65-F5344CB8AC3E}">
        <p14:creationId xmlns:p14="http://schemas.microsoft.com/office/powerpoint/2010/main" val="8909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96799-EACF-417B-8D02-8AF047E739B7}" type="slidenum">
              <a:rPr lang="en-US" smtClean="0"/>
              <a:t>9</a:t>
            </a:fld>
            <a:endParaRPr lang="en-US" dirty="0"/>
          </a:p>
        </p:txBody>
      </p:sp>
    </p:spTree>
    <p:extLst>
      <p:ext uri="{BB962C8B-B14F-4D97-AF65-F5344CB8AC3E}">
        <p14:creationId xmlns:p14="http://schemas.microsoft.com/office/powerpoint/2010/main" val="347128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C1EE40-EE1D-406C-8393-70FA0C18588C}"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283344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1EE40-EE1D-406C-8393-70FA0C18588C}"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131900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1EE40-EE1D-406C-8393-70FA0C18588C}"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346457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1EE40-EE1D-406C-8393-70FA0C18588C}"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5446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C1EE40-EE1D-406C-8393-70FA0C18588C}"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146152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C1EE40-EE1D-406C-8393-70FA0C18588C}" type="datetimeFigureOut">
              <a:rPr lang="en-US" smtClean="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119748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C1EE40-EE1D-406C-8393-70FA0C18588C}" type="datetimeFigureOut">
              <a:rPr lang="en-US" smtClean="0"/>
              <a:t>1/19/20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413829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C1EE40-EE1D-406C-8393-70FA0C18588C}" type="datetimeFigureOut">
              <a:rPr lang="en-US" smtClean="0"/>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23300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1EE40-EE1D-406C-8393-70FA0C18588C}" type="datetimeFigureOut">
              <a:rPr lang="en-US" smtClean="0"/>
              <a:t>1/19/20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153736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C1EE40-EE1D-406C-8393-70FA0C18588C}" type="datetimeFigureOut">
              <a:rPr lang="en-US" smtClean="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343263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C1EE40-EE1D-406C-8393-70FA0C18588C}" type="datetimeFigureOut">
              <a:rPr lang="en-US" smtClean="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1044C3-5E0A-470A-BD90-66B938CEE2DE}" type="slidenum">
              <a:rPr lang="en-US" smtClean="0"/>
              <a:t>‹#›</a:t>
            </a:fld>
            <a:endParaRPr lang="en-US" dirty="0"/>
          </a:p>
        </p:txBody>
      </p:sp>
    </p:spTree>
    <p:extLst>
      <p:ext uri="{BB962C8B-B14F-4D97-AF65-F5344CB8AC3E}">
        <p14:creationId xmlns:p14="http://schemas.microsoft.com/office/powerpoint/2010/main" val="275266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EE40-EE1D-406C-8393-70FA0C18588C}" type="datetimeFigureOut">
              <a:rPr lang="en-US" smtClean="0"/>
              <a:t>1/19/20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044C3-5E0A-470A-BD90-66B938CEE2DE}" type="slidenum">
              <a:rPr lang="en-US" smtClean="0"/>
              <a:t>‹#›</a:t>
            </a:fld>
            <a:endParaRPr lang="en-US" dirty="0"/>
          </a:p>
        </p:txBody>
      </p:sp>
    </p:spTree>
    <p:extLst>
      <p:ext uri="{BB962C8B-B14F-4D97-AF65-F5344CB8AC3E}">
        <p14:creationId xmlns:p14="http://schemas.microsoft.com/office/powerpoint/2010/main" val="135041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mkyong.com/computer-tips/how-to-view-http-headers-in-google-chr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 Page and Server Basics</a:t>
            </a:r>
          </a:p>
        </p:txBody>
      </p:sp>
      <p:sp>
        <p:nvSpPr>
          <p:cNvPr id="3" name="Subtitle 2"/>
          <p:cNvSpPr>
            <a:spLocks noGrp="1"/>
          </p:cNvSpPr>
          <p:nvPr>
            <p:ph type="subTitle" idx="1"/>
          </p:nvPr>
        </p:nvSpPr>
        <p:spPr/>
        <p:txBody>
          <a:bodyPr/>
          <a:lstStyle/>
          <a:p>
            <a:r>
              <a:rPr lang="en-US" dirty="0"/>
              <a:t>ITM 352</a:t>
            </a:r>
          </a:p>
        </p:txBody>
      </p:sp>
    </p:spTree>
    <p:extLst>
      <p:ext uri="{BB962C8B-B14F-4D97-AF65-F5344CB8AC3E}">
        <p14:creationId xmlns:p14="http://schemas.microsoft.com/office/powerpoint/2010/main" val="272502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953A-A72F-45A9-B7B0-DF710660AB48}"/>
              </a:ext>
            </a:extLst>
          </p:cNvPr>
          <p:cNvSpPr>
            <a:spLocks noGrp="1"/>
          </p:cNvSpPr>
          <p:nvPr>
            <p:ph type="title"/>
          </p:nvPr>
        </p:nvSpPr>
        <p:spPr/>
        <p:txBody>
          <a:bodyPr>
            <a:normAutofit fontScale="90000"/>
          </a:bodyPr>
          <a:lstStyle/>
          <a:p>
            <a:r>
              <a:rPr lang="en-US" dirty="0"/>
              <a:t>Web Pages: HTML, CSS, and the DOM</a:t>
            </a:r>
          </a:p>
        </p:txBody>
      </p:sp>
      <p:sp>
        <p:nvSpPr>
          <p:cNvPr id="3" name="Content Placeholder 2">
            <a:extLst>
              <a:ext uri="{FF2B5EF4-FFF2-40B4-BE49-F238E27FC236}">
                <a16:creationId xmlns:a16="http://schemas.microsoft.com/office/drawing/2014/main" id="{1787D49F-FFF0-4FAE-8245-B82269F0B0E8}"/>
              </a:ext>
            </a:extLst>
          </p:cNvPr>
          <p:cNvSpPr>
            <a:spLocks noGrp="1"/>
          </p:cNvSpPr>
          <p:nvPr>
            <p:ph idx="1"/>
          </p:nvPr>
        </p:nvSpPr>
        <p:spPr>
          <a:xfrm>
            <a:off x="152400" y="1143000"/>
            <a:ext cx="8839200" cy="5440362"/>
          </a:xfrm>
        </p:spPr>
        <p:txBody>
          <a:bodyPr>
            <a:normAutofit fontScale="70000" lnSpcReduction="20000"/>
          </a:bodyPr>
          <a:lstStyle/>
          <a:p>
            <a:r>
              <a:rPr lang="en-US" dirty="0"/>
              <a:t>A web page is just plain text that comes from a server (or local file) containing “page markups” and directives that the </a:t>
            </a:r>
            <a:r>
              <a:rPr lang="en-US" b="1" dirty="0"/>
              <a:t>browser</a:t>
            </a:r>
            <a:r>
              <a:rPr lang="en-US" dirty="0"/>
              <a:t> interprets to build and display a page</a:t>
            </a:r>
          </a:p>
          <a:p>
            <a:pPr lvl="1"/>
            <a:r>
              <a:rPr lang="en-US" dirty="0"/>
              <a:t>The directives in the file are “processed” by the client application (e.g. a browser). </a:t>
            </a:r>
          </a:p>
          <a:p>
            <a:pPr lvl="2"/>
            <a:r>
              <a:rPr lang="en-US" dirty="0"/>
              <a:t>This this “front-end” or “client side” processing</a:t>
            </a:r>
          </a:p>
          <a:p>
            <a:pPr lvl="1"/>
            <a:r>
              <a:rPr lang="en-US" dirty="0"/>
              <a:t>Markups tell what the page should look like</a:t>
            </a:r>
          </a:p>
          <a:p>
            <a:pPr lvl="2"/>
            <a:r>
              <a:rPr lang="en-US" dirty="0"/>
              <a:t>HTML – Hyper Text Markup Language</a:t>
            </a:r>
          </a:p>
          <a:p>
            <a:pPr lvl="3"/>
            <a:r>
              <a:rPr lang="en-US" dirty="0"/>
              <a:t>Built into a web browser</a:t>
            </a:r>
          </a:p>
          <a:p>
            <a:pPr lvl="3"/>
            <a:r>
              <a:rPr lang="en-US" dirty="0"/>
              <a:t>It is NOT a programming language</a:t>
            </a:r>
          </a:p>
          <a:p>
            <a:pPr lvl="3"/>
            <a:r>
              <a:rPr lang="en-US" dirty="0"/>
              <a:t>There are many other markup languages (e.g. XML, Markdown)</a:t>
            </a:r>
          </a:p>
          <a:p>
            <a:pPr lvl="2"/>
            <a:r>
              <a:rPr lang="en-US" dirty="0"/>
              <a:t>A markup “tag” describes an “object” for the DOM</a:t>
            </a:r>
          </a:p>
          <a:p>
            <a:pPr lvl="3"/>
            <a:r>
              <a:rPr lang="en-US" dirty="0"/>
              <a:t>Objects are conceptual “things” with both “attributes” and “behaviors”</a:t>
            </a:r>
          </a:p>
          <a:p>
            <a:pPr lvl="3"/>
            <a:r>
              <a:rPr lang="en-US" dirty="0"/>
              <a:t>HTML tags are “page elements” that become DOM (Document object model) elements inside the “document” object. The document object is specified by the &lt;HTML&gt; tag.</a:t>
            </a:r>
          </a:p>
          <a:p>
            <a:pPr lvl="3"/>
            <a:r>
              <a:rPr lang="en-US" dirty="0"/>
              <a:t>The browser creates DOM objects and uses them to build and manage pages. </a:t>
            </a:r>
          </a:p>
          <a:p>
            <a:pPr lvl="3"/>
            <a:r>
              <a:rPr lang="en-US" dirty="0"/>
              <a:t>DOM objects are organized into “tree” that describe how objects are related.</a:t>
            </a:r>
          </a:p>
          <a:p>
            <a:pPr lvl="4"/>
            <a:r>
              <a:rPr lang="en-US" dirty="0"/>
              <a:t>Objects are not necessarily related by where they are located on a page!</a:t>
            </a:r>
          </a:p>
          <a:p>
            <a:pPr lvl="1"/>
            <a:r>
              <a:rPr lang="en-US" dirty="0"/>
              <a:t>CSS is a framework that sets attributes for DOM objects</a:t>
            </a:r>
          </a:p>
          <a:p>
            <a:pPr lvl="2"/>
            <a:r>
              <a:rPr lang="en-US" dirty="0"/>
              <a:t>It is independent of HTML!</a:t>
            </a:r>
          </a:p>
        </p:txBody>
      </p:sp>
      <p:sp>
        <p:nvSpPr>
          <p:cNvPr id="4" name="TextBox 3">
            <a:extLst>
              <a:ext uri="{FF2B5EF4-FFF2-40B4-BE49-F238E27FC236}">
                <a16:creationId xmlns:a16="http://schemas.microsoft.com/office/drawing/2014/main" id="{A0BBD6BB-D0B4-42F1-98B2-3E4F13D13589}"/>
              </a:ext>
            </a:extLst>
          </p:cNvPr>
          <p:cNvSpPr txBox="1"/>
          <p:nvPr/>
        </p:nvSpPr>
        <p:spPr>
          <a:xfrm>
            <a:off x="3222682" y="6400800"/>
            <a:ext cx="1774973" cy="369332"/>
          </a:xfrm>
          <a:prstGeom prst="rect">
            <a:avLst/>
          </a:prstGeom>
          <a:noFill/>
        </p:spPr>
        <p:txBody>
          <a:bodyPr wrap="none" rtlCol="0">
            <a:spAutoFit/>
          </a:bodyPr>
          <a:lstStyle/>
          <a:p>
            <a:r>
              <a:rPr lang="en-US" dirty="0">
                <a:solidFill>
                  <a:srgbClr val="FF0000"/>
                </a:solidFill>
              </a:rPr>
              <a:t>Do </a:t>
            </a:r>
            <a:r>
              <a:rPr lang="en-US">
                <a:solidFill>
                  <a:srgbClr val="FF0000"/>
                </a:solidFill>
              </a:rPr>
              <a:t>Exercise 2,3,4</a:t>
            </a:r>
            <a:endParaRPr lang="en-US" dirty="0">
              <a:solidFill>
                <a:srgbClr val="FF0000"/>
              </a:solidFill>
            </a:endParaRPr>
          </a:p>
        </p:txBody>
      </p:sp>
      <p:pic>
        <p:nvPicPr>
          <p:cNvPr id="5" name="Picture 4">
            <a:extLst>
              <a:ext uri="{FF2B5EF4-FFF2-40B4-BE49-F238E27FC236}">
                <a16:creationId xmlns:a16="http://schemas.microsoft.com/office/drawing/2014/main" id="{E0DA9F2F-DDB6-4D05-AAC9-8C3606279A45}"/>
              </a:ext>
            </a:extLst>
          </p:cNvPr>
          <p:cNvPicPr>
            <a:picLocks noChangeAspect="1"/>
          </p:cNvPicPr>
          <p:nvPr/>
        </p:nvPicPr>
        <p:blipFill>
          <a:blip r:embed="rId2"/>
          <a:stretch>
            <a:fillRect/>
          </a:stretch>
        </p:blipFill>
        <p:spPr>
          <a:xfrm>
            <a:off x="5630881" y="2286000"/>
            <a:ext cx="3513119" cy="1409700"/>
          </a:xfrm>
          <a:prstGeom prst="rect">
            <a:avLst/>
          </a:prstGeom>
        </p:spPr>
      </p:pic>
    </p:spTree>
    <p:extLst>
      <p:ext uri="{BB962C8B-B14F-4D97-AF65-F5344CB8AC3E}">
        <p14:creationId xmlns:p14="http://schemas.microsoft.com/office/powerpoint/2010/main" val="370565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Objectives</a:t>
            </a:r>
          </a:p>
        </p:txBody>
      </p:sp>
      <p:sp>
        <p:nvSpPr>
          <p:cNvPr id="3" name="Content Placeholder 2"/>
          <p:cNvSpPr>
            <a:spLocks noGrp="1"/>
          </p:cNvSpPr>
          <p:nvPr>
            <p:ph idx="1"/>
          </p:nvPr>
        </p:nvSpPr>
        <p:spPr/>
        <p:txBody>
          <a:bodyPr>
            <a:normAutofit fontScale="92500" lnSpcReduction="20000"/>
          </a:bodyPr>
          <a:lstStyle/>
          <a:p>
            <a:r>
              <a:rPr lang="en-US" dirty="0"/>
              <a:t>Learn basics of </a:t>
            </a:r>
          </a:p>
          <a:p>
            <a:pPr lvl="1"/>
            <a:r>
              <a:rPr lang="en-US" dirty="0"/>
              <a:t>HTML:</a:t>
            </a:r>
          </a:p>
          <a:p>
            <a:pPr lvl="2"/>
            <a:r>
              <a:rPr lang="en-US" dirty="0"/>
              <a:t>Doc Type</a:t>
            </a:r>
          </a:p>
          <a:p>
            <a:pPr lvl="2"/>
            <a:r>
              <a:rPr lang="en-US" dirty="0"/>
              <a:t>Common tags (headers, paragraph, links, etc.)</a:t>
            </a:r>
          </a:p>
          <a:p>
            <a:pPr lvl="2"/>
            <a:r>
              <a:rPr lang="en-US" dirty="0"/>
              <a:t>Div and span and page layout</a:t>
            </a:r>
          </a:p>
          <a:p>
            <a:pPr lvl="2"/>
            <a:endParaRPr lang="en-US" dirty="0"/>
          </a:p>
          <a:p>
            <a:pPr lvl="1"/>
            <a:r>
              <a:rPr lang="en-US" dirty="0"/>
              <a:t>CSS:</a:t>
            </a:r>
          </a:p>
          <a:p>
            <a:pPr lvl="2"/>
            <a:r>
              <a:rPr lang="en-US" dirty="0"/>
              <a:t>Styles (fonts, widths, colors, etc.)</a:t>
            </a:r>
          </a:p>
          <a:p>
            <a:pPr lvl="2"/>
            <a:r>
              <a:rPr lang="en-US" dirty="0"/>
              <a:t>Placement (floats)</a:t>
            </a:r>
          </a:p>
          <a:p>
            <a:pPr marL="914400" lvl="2" indent="0">
              <a:buNone/>
            </a:pPr>
            <a:endParaRPr lang="en-US" dirty="0"/>
          </a:p>
          <a:p>
            <a:pPr lvl="1"/>
            <a:r>
              <a:rPr lang="en-US" dirty="0"/>
              <a:t>How web pages actually work</a:t>
            </a:r>
          </a:p>
          <a:p>
            <a:pPr lvl="2"/>
            <a:r>
              <a:rPr lang="en-US" dirty="0"/>
              <a:t>HTML, CSS, and the DOM</a:t>
            </a:r>
          </a:p>
        </p:txBody>
      </p:sp>
    </p:spTree>
    <p:extLst>
      <p:ext uri="{BB962C8B-B14F-4D97-AF65-F5344CB8AC3E}">
        <p14:creationId xmlns:p14="http://schemas.microsoft.com/office/powerpoint/2010/main" val="291780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Objectives</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Learn how to</a:t>
            </a:r>
          </a:p>
          <a:p>
            <a:pPr lvl="1"/>
            <a:r>
              <a:rPr lang="en-US" dirty="0"/>
              <a:t> Build a webpage from scratch (not a page builder)</a:t>
            </a:r>
          </a:p>
          <a:p>
            <a:pPr lvl="1"/>
            <a:r>
              <a:rPr lang="en-US" dirty="0"/>
              <a:t> Use webpage development tools </a:t>
            </a:r>
          </a:p>
          <a:p>
            <a:pPr lvl="2"/>
            <a:r>
              <a:rPr lang="en-US" dirty="0"/>
              <a:t>Chrome Web Developer tools</a:t>
            </a:r>
          </a:p>
          <a:p>
            <a:pPr lvl="1"/>
            <a:r>
              <a:rPr lang="en-US" dirty="0"/>
              <a:t>Use tools and online references</a:t>
            </a:r>
          </a:p>
          <a:p>
            <a:pPr lvl="2"/>
            <a:r>
              <a:rPr lang="en-US" dirty="0"/>
              <a:t>VS Code </a:t>
            </a:r>
            <a:r>
              <a:rPr lang="en-US" dirty="0" err="1"/>
              <a:t>IntlliSense</a:t>
            </a:r>
            <a:r>
              <a:rPr lang="en-US" dirty="0"/>
              <a:t>, Emmet boilerplate</a:t>
            </a:r>
          </a:p>
          <a:p>
            <a:pPr lvl="2"/>
            <a:r>
              <a:rPr lang="en-US" dirty="0"/>
              <a:t>W3 schools</a:t>
            </a:r>
          </a:p>
          <a:p>
            <a:pPr lvl="1"/>
            <a:r>
              <a:rPr lang="en-US" dirty="0"/>
              <a:t>Become aware of various frameworks and libraries and how to use them</a:t>
            </a:r>
          </a:p>
          <a:p>
            <a:pPr lvl="1"/>
            <a:r>
              <a:rPr lang="en-US" dirty="0"/>
              <a:t>Understand the benefits and limitations of website builders and web development tools (e.g. page builders such as Dreamweaver)</a:t>
            </a:r>
          </a:p>
        </p:txBody>
      </p:sp>
    </p:spTree>
    <p:extLst>
      <p:ext uri="{BB962C8B-B14F-4D97-AF65-F5344CB8AC3E}">
        <p14:creationId xmlns:p14="http://schemas.microsoft.com/office/powerpoint/2010/main" val="7910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Lecture</a:t>
            </a:r>
          </a:p>
        </p:txBody>
      </p:sp>
      <p:sp>
        <p:nvSpPr>
          <p:cNvPr id="3" name="Content Placeholder 2"/>
          <p:cNvSpPr>
            <a:spLocks noGrp="1"/>
          </p:cNvSpPr>
          <p:nvPr>
            <p:ph idx="1"/>
          </p:nvPr>
        </p:nvSpPr>
        <p:spPr/>
        <p:txBody>
          <a:bodyPr>
            <a:normAutofit fontScale="85000" lnSpcReduction="20000"/>
          </a:bodyPr>
          <a:lstStyle/>
          <a:p>
            <a:r>
              <a:rPr lang="en-US" dirty="0"/>
              <a:t>Will introduce </a:t>
            </a:r>
          </a:p>
          <a:p>
            <a:pPr lvl="1"/>
            <a:r>
              <a:rPr lang="en-US" dirty="0"/>
              <a:t>HTML, CSS in VS Code</a:t>
            </a:r>
          </a:p>
          <a:p>
            <a:pPr lvl="1"/>
            <a:r>
              <a:rPr lang="en-US" dirty="0"/>
              <a:t>Testing web pages with local http server</a:t>
            </a:r>
          </a:p>
          <a:p>
            <a:pPr lvl="1"/>
            <a:r>
              <a:rPr lang="en-US" dirty="0"/>
              <a:t>Google Web Tools (Chrome Dev Tools)</a:t>
            </a:r>
          </a:p>
          <a:p>
            <a:endParaRPr lang="en-US" dirty="0"/>
          </a:p>
          <a:p>
            <a:r>
              <a:rPr lang="en-US" dirty="0"/>
              <a:t>On your own	</a:t>
            </a:r>
          </a:p>
          <a:p>
            <a:pPr lvl="1"/>
            <a:r>
              <a:rPr lang="en-US" dirty="0"/>
              <a:t>VS Code tutorial</a:t>
            </a:r>
          </a:p>
          <a:p>
            <a:pPr lvl="1"/>
            <a:r>
              <a:rPr lang="en-US" dirty="0"/>
              <a:t>Beginning and Intermediate HTML tutorial</a:t>
            </a:r>
          </a:p>
          <a:p>
            <a:pPr lvl="1"/>
            <a:r>
              <a:rPr lang="en-US" dirty="0"/>
              <a:t>CSS tutorial</a:t>
            </a:r>
          </a:p>
          <a:p>
            <a:pPr lvl="1"/>
            <a:r>
              <a:rPr lang="en-US" dirty="0"/>
              <a:t>Google Web Fonts</a:t>
            </a:r>
          </a:p>
          <a:p>
            <a:pPr lvl="1"/>
            <a:r>
              <a:rPr lang="en-US" dirty="0"/>
              <a:t>Chrome Dev Tools tutorial</a:t>
            </a:r>
          </a:p>
          <a:p>
            <a:pPr marL="457200" lvl="1" indent="0">
              <a:buNone/>
            </a:pPr>
            <a:endParaRPr lang="en-US" dirty="0"/>
          </a:p>
        </p:txBody>
      </p:sp>
    </p:spTree>
    <p:extLst>
      <p:ext uri="{BB962C8B-B14F-4D97-AF65-F5344CB8AC3E}">
        <p14:creationId xmlns:p14="http://schemas.microsoft.com/office/powerpoint/2010/main" val="99645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lstStyle/>
          <a:p>
            <a:r>
              <a:rPr lang="en-US" dirty="0"/>
              <a:t>Before starting this module you should have installed and tested</a:t>
            </a:r>
          </a:p>
          <a:p>
            <a:pPr lvl="1"/>
            <a:r>
              <a:rPr lang="en-US" dirty="0"/>
              <a:t>Node.js</a:t>
            </a:r>
          </a:p>
          <a:p>
            <a:pPr lvl="1"/>
            <a:r>
              <a:rPr lang="en-US" dirty="0"/>
              <a:t>VS Code</a:t>
            </a:r>
          </a:p>
          <a:p>
            <a:pPr lvl="1"/>
            <a:r>
              <a:rPr lang="en-US" dirty="0"/>
              <a:t>Google Chrome browser (but other browsers and VS Code have similar tools)</a:t>
            </a:r>
          </a:p>
        </p:txBody>
      </p:sp>
    </p:spTree>
    <p:extLst>
      <p:ext uri="{BB962C8B-B14F-4D97-AF65-F5344CB8AC3E}">
        <p14:creationId xmlns:p14="http://schemas.microsoft.com/office/powerpoint/2010/main" val="93354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6316-7F54-DB4F-B84C-34FD00026F98}"/>
              </a:ext>
            </a:extLst>
          </p:cNvPr>
          <p:cNvSpPr>
            <a:spLocks noGrp="1"/>
          </p:cNvSpPr>
          <p:nvPr>
            <p:ph type="title"/>
          </p:nvPr>
        </p:nvSpPr>
        <p:spPr/>
        <p:txBody>
          <a:bodyPr/>
          <a:lstStyle/>
          <a:p>
            <a:r>
              <a:rPr lang="en-US" dirty="0"/>
              <a:t>Web Pages?</a:t>
            </a:r>
          </a:p>
        </p:txBody>
      </p:sp>
      <p:sp>
        <p:nvSpPr>
          <p:cNvPr id="3" name="Content Placeholder 2">
            <a:extLst>
              <a:ext uri="{FF2B5EF4-FFF2-40B4-BE49-F238E27FC236}">
                <a16:creationId xmlns:a16="http://schemas.microsoft.com/office/drawing/2014/main" id="{577AA39B-893A-D34D-ACB6-4C29F35AAD1F}"/>
              </a:ext>
            </a:extLst>
          </p:cNvPr>
          <p:cNvSpPr>
            <a:spLocks noGrp="1"/>
          </p:cNvSpPr>
          <p:nvPr>
            <p:ph idx="1"/>
          </p:nvPr>
        </p:nvSpPr>
        <p:spPr>
          <a:xfrm>
            <a:off x="457200" y="1417637"/>
            <a:ext cx="8229600" cy="5165725"/>
          </a:xfrm>
        </p:spPr>
        <p:txBody>
          <a:bodyPr>
            <a:normAutofit fontScale="70000" lnSpcReduction="20000"/>
          </a:bodyPr>
          <a:lstStyle/>
          <a:p>
            <a:r>
              <a:rPr lang="en-US" dirty="0"/>
              <a:t>A web page is text document “requested” by a browser from a server</a:t>
            </a:r>
          </a:p>
          <a:p>
            <a:pPr lvl="1"/>
            <a:r>
              <a:rPr lang="en-US" dirty="0"/>
              <a:t>The server “responds” to the request by sending the document to the browser</a:t>
            </a:r>
          </a:p>
          <a:p>
            <a:pPr lvl="1"/>
            <a:r>
              <a:rPr lang="en-US" dirty="0"/>
              <a:t>The browser will process the document based on the document type and how the browser is configured</a:t>
            </a:r>
          </a:p>
          <a:p>
            <a:pPr lvl="1"/>
            <a:r>
              <a:rPr lang="en-US" dirty="0"/>
              <a:t>The server does not directly manipulate the document or browser after it is sent</a:t>
            </a:r>
          </a:p>
          <a:p>
            <a:pPr lvl="2"/>
            <a:r>
              <a:rPr lang="en-US" dirty="0"/>
              <a:t>The actual display of the page is handled entirely by the browser</a:t>
            </a:r>
          </a:p>
          <a:p>
            <a:r>
              <a:rPr lang="en-US" dirty="0"/>
              <a:t>The utility of this is that it enables centralized management of documents that are widely accessible and built from components on demand</a:t>
            </a:r>
          </a:p>
          <a:p>
            <a:pPr lvl="1"/>
            <a:r>
              <a:rPr lang="en-US" dirty="0"/>
              <a:t> Often dynamically from many sources (hence WWW)</a:t>
            </a:r>
          </a:p>
          <a:p>
            <a:r>
              <a:rPr lang="en-US" dirty="0"/>
              <a:t>The browser and server communicate requests for documents and responses in a special language called HTTP (hyper text transfer protocol)</a:t>
            </a:r>
          </a:p>
          <a:p>
            <a:pPr lvl="1"/>
            <a:r>
              <a:rPr lang="en-US" dirty="0"/>
              <a:t>You will need to be familiar with how this works if you want to build web applications</a:t>
            </a:r>
          </a:p>
          <a:p>
            <a:pPr lvl="1"/>
            <a:endParaRPr lang="en-US" dirty="0"/>
          </a:p>
        </p:txBody>
      </p:sp>
    </p:spTree>
    <p:extLst>
      <p:ext uri="{BB962C8B-B14F-4D97-AF65-F5344CB8AC3E}">
        <p14:creationId xmlns:p14="http://schemas.microsoft.com/office/powerpoint/2010/main" val="330544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B6DE-C8BB-4C4B-89BF-7DA1AF247F49}"/>
              </a:ext>
            </a:extLst>
          </p:cNvPr>
          <p:cNvSpPr>
            <a:spLocks noGrp="1"/>
          </p:cNvSpPr>
          <p:nvPr>
            <p:ph type="title"/>
          </p:nvPr>
        </p:nvSpPr>
        <p:spPr>
          <a:xfrm>
            <a:off x="457200" y="34344"/>
            <a:ext cx="8229600" cy="1143000"/>
          </a:xfrm>
        </p:spPr>
        <p:txBody>
          <a:bodyPr/>
          <a:lstStyle/>
          <a:p>
            <a:r>
              <a:rPr lang="en-US" dirty="0"/>
              <a:t>HTTP, Client-Server Comm</a:t>
            </a:r>
          </a:p>
        </p:txBody>
      </p:sp>
      <p:sp>
        <p:nvSpPr>
          <p:cNvPr id="3" name="Content Placeholder 2">
            <a:extLst>
              <a:ext uri="{FF2B5EF4-FFF2-40B4-BE49-F238E27FC236}">
                <a16:creationId xmlns:a16="http://schemas.microsoft.com/office/drawing/2014/main" id="{262939FA-8CB8-6640-A6B2-39500F16D07D}"/>
              </a:ext>
            </a:extLst>
          </p:cNvPr>
          <p:cNvSpPr>
            <a:spLocks noGrp="1"/>
          </p:cNvSpPr>
          <p:nvPr>
            <p:ph idx="1"/>
          </p:nvPr>
        </p:nvSpPr>
        <p:spPr>
          <a:xfrm>
            <a:off x="111617" y="1143000"/>
            <a:ext cx="4841383" cy="4983163"/>
          </a:xfrm>
        </p:spPr>
        <p:txBody>
          <a:bodyPr>
            <a:normAutofit/>
          </a:bodyPr>
          <a:lstStyle/>
          <a:p>
            <a:r>
              <a:rPr lang="en-US" sz="1800" dirty="0"/>
              <a:t>HTTP, which is what the web runs on, is different. It is known as a connectionless protocol, because it is based on a request/response mode of operation. Web browsers make requests to the server for images, fonts, content etc. but once the request is fulfilled, the connection between the browser and server is severed.</a:t>
            </a:r>
          </a:p>
        </p:txBody>
      </p:sp>
      <p:pic>
        <p:nvPicPr>
          <p:cNvPr id="1027" name="Picture 3">
            <a:extLst>
              <a:ext uri="{FF2B5EF4-FFF2-40B4-BE49-F238E27FC236}">
                <a16:creationId xmlns:a16="http://schemas.microsoft.com/office/drawing/2014/main" id="{47E4E4F4-EE6C-8C42-830E-4913678550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513" y="1143000"/>
            <a:ext cx="3994960" cy="3398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60A2CF-D716-1148-A710-9CA2089BF224}"/>
              </a:ext>
            </a:extLst>
          </p:cNvPr>
          <p:cNvPicPr>
            <a:picLocks noChangeAspect="1"/>
          </p:cNvPicPr>
          <p:nvPr/>
        </p:nvPicPr>
        <p:blipFill>
          <a:blip r:embed="rId4"/>
          <a:stretch>
            <a:fillRect/>
          </a:stretch>
        </p:blipFill>
        <p:spPr>
          <a:xfrm>
            <a:off x="4536583" y="4733840"/>
            <a:ext cx="4495800" cy="1591092"/>
          </a:xfrm>
          <a:prstGeom prst="rect">
            <a:avLst/>
          </a:prstGeom>
        </p:spPr>
      </p:pic>
      <p:pic>
        <p:nvPicPr>
          <p:cNvPr id="6" name="Picture 5">
            <a:extLst>
              <a:ext uri="{FF2B5EF4-FFF2-40B4-BE49-F238E27FC236}">
                <a16:creationId xmlns:a16="http://schemas.microsoft.com/office/drawing/2014/main" id="{E00EAC5C-FB3D-F345-AC80-A518A832D7FB}"/>
              </a:ext>
            </a:extLst>
          </p:cNvPr>
          <p:cNvPicPr>
            <a:picLocks noChangeAspect="1"/>
          </p:cNvPicPr>
          <p:nvPr/>
        </p:nvPicPr>
        <p:blipFill>
          <a:blip r:embed="rId5"/>
          <a:stretch>
            <a:fillRect/>
          </a:stretch>
        </p:blipFill>
        <p:spPr>
          <a:xfrm>
            <a:off x="533400" y="4191000"/>
            <a:ext cx="3505200" cy="2241868"/>
          </a:xfrm>
          <a:prstGeom prst="rect">
            <a:avLst/>
          </a:prstGeom>
        </p:spPr>
      </p:pic>
    </p:spTree>
    <p:extLst>
      <p:ext uri="{BB962C8B-B14F-4D97-AF65-F5344CB8AC3E}">
        <p14:creationId xmlns:p14="http://schemas.microsoft.com/office/powerpoint/2010/main" val="308758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
            <a:ext cx="8229600" cy="1143000"/>
          </a:xfrm>
        </p:spPr>
        <p:txBody>
          <a:bodyPr/>
          <a:lstStyle/>
          <a:p>
            <a:r>
              <a:rPr lang="en-US" dirty="0"/>
              <a:t>Web Server Root Directory</a:t>
            </a:r>
          </a:p>
        </p:txBody>
      </p:sp>
      <p:sp>
        <p:nvSpPr>
          <p:cNvPr id="3" name="Content Placeholder 2"/>
          <p:cNvSpPr>
            <a:spLocks noGrp="1"/>
          </p:cNvSpPr>
          <p:nvPr>
            <p:ph idx="1"/>
          </p:nvPr>
        </p:nvSpPr>
        <p:spPr>
          <a:xfrm>
            <a:off x="257657" y="914400"/>
            <a:ext cx="8733943" cy="3694708"/>
          </a:xfrm>
        </p:spPr>
        <p:txBody>
          <a:bodyPr>
            <a:normAutofit lnSpcReduction="10000"/>
          </a:bodyPr>
          <a:lstStyle/>
          <a:p>
            <a:r>
              <a:rPr lang="en-US" sz="2400" dirty="0"/>
              <a:t>A web browser will translate a URL into an HTTP request</a:t>
            </a:r>
          </a:p>
          <a:p>
            <a:r>
              <a:rPr lang="en-US" sz="2400" dirty="0"/>
              <a:t>When the server receives an HTTP is then “routed” according to the configuration of the server (or the web app receiving the request).</a:t>
            </a:r>
          </a:p>
          <a:p>
            <a:pPr lvl="1"/>
            <a:r>
              <a:rPr lang="en-US" sz="2000" dirty="0"/>
              <a:t>The most basic route simply accepts the request and maybe responds with a message.</a:t>
            </a:r>
          </a:p>
          <a:p>
            <a:pPr lvl="1"/>
            <a:r>
              <a:rPr lang="en-US" sz="2000" dirty="0"/>
              <a:t>More complex routing uses the header information to programmatically respond or send the request to component or service  </a:t>
            </a:r>
          </a:p>
          <a:p>
            <a:pPr lvl="1"/>
            <a:r>
              <a:rPr lang="en-US" sz="2000" dirty="0"/>
              <a:t>The basic web server routes requests to the servers file system. Get a file from the servers </a:t>
            </a:r>
            <a:r>
              <a:rPr lang="en-US" sz="2000" u="sng" dirty="0"/>
              <a:t>root directory </a:t>
            </a:r>
            <a:r>
              <a:rPr lang="en-US" sz="2000" dirty="0"/>
              <a:t>and transfer contents to the requestor with an appropriate doctype (e.g. HTML) based on the file extension</a:t>
            </a:r>
          </a:p>
        </p:txBody>
      </p:sp>
      <p:pic>
        <p:nvPicPr>
          <p:cNvPr id="5" name="Picture 4">
            <a:extLst>
              <a:ext uri="{FF2B5EF4-FFF2-40B4-BE49-F238E27FC236}">
                <a16:creationId xmlns:a16="http://schemas.microsoft.com/office/drawing/2014/main" id="{0F8DA9D7-8666-4660-BF4C-F43CAC81999F}"/>
              </a:ext>
            </a:extLst>
          </p:cNvPr>
          <p:cNvPicPr>
            <a:picLocks noChangeAspect="1"/>
          </p:cNvPicPr>
          <p:nvPr/>
        </p:nvPicPr>
        <p:blipFill>
          <a:blip r:embed="rId3"/>
          <a:stretch>
            <a:fillRect/>
          </a:stretch>
        </p:blipFill>
        <p:spPr>
          <a:xfrm>
            <a:off x="5180569" y="4978440"/>
            <a:ext cx="2943457" cy="1724025"/>
          </a:xfrm>
          <a:prstGeom prst="rect">
            <a:avLst/>
          </a:prstGeom>
        </p:spPr>
      </p:pic>
      <p:pic>
        <p:nvPicPr>
          <p:cNvPr id="7" name="Picture 6">
            <a:extLst>
              <a:ext uri="{FF2B5EF4-FFF2-40B4-BE49-F238E27FC236}">
                <a16:creationId xmlns:a16="http://schemas.microsoft.com/office/drawing/2014/main" id="{841D0F2C-D801-421E-B5DC-E8BB13279B82}"/>
              </a:ext>
            </a:extLst>
          </p:cNvPr>
          <p:cNvPicPr>
            <a:picLocks noChangeAspect="1"/>
          </p:cNvPicPr>
          <p:nvPr/>
        </p:nvPicPr>
        <p:blipFill>
          <a:blip r:embed="rId4"/>
          <a:stretch>
            <a:fillRect/>
          </a:stretch>
        </p:blipFill>
        <p:spPr>
          <a:xfrm>
            <a:off x="614880" y="4982788"/>
            <a:ext cx="4265382" cy="1487386"/>
          </a:xfrm>
          <a:prstGeom prst="rect">
            <a:avLst/>
          </a:prstGeom>
        </p:spPr>
      </p:pic>
      <p:sp>
        <p:nvSpPr>
          <p:cNvPr id="8" name="TextBox 7">
            <a:extLst>
              <a:ext uri="{FF2B5EF4-FFF2-40B4-BE49-F238E27FC236}">
                <a16:creationId xmlns:a16="http://schemas.microsoft.com/office/drawing/2014/main" id="{42C43426-6A6B-4B88-9234-CCFA48A49534}"/>
              </a:ext>
            </a:extLst>
          </p:cNvPr>
          <p:cNvSpPr txBox="1"/>
          <p:nvPr/>
        </p:nvSpPr>
        <p:spPr>
          <a:xfrm>
            <a:off x="5028169" y="4609108"/>
            <a:ext cx="1729256" cy="369332"/>
          </a:xfrm>
          <a:prstGeom prst="rect">
            <a:avLst/>
          </a:prstGeom>
          <a:noFill/>
        </p:spPr>
        <p:txBody>
          <a:bodyPr wrap="none" rtlCol="0">
            <a:spAutoFit/>
          </a:bodyPr>
          <a:lstStyle/>
          <a:p>
            <a:r>
              <a:rPr lang="en-US" dirty="0"/>
              <a:t>cs.calstatela.edu</a:t>
            </a:r>
          </a:p>
        </p:txBody>
      </p:sp>
      <p:sp>
        <p:nvSpPr>
          <p:cNvPr id="10" name="TextBox 9">
            <a:extLst>
              <a:ext uri="{FF2B5EF4-FFF2-40B4-BE49-F238E27FC236}">
                <a16:creationId xmlns:a16="http://schemas.microsoft.com/office/drawing/2014/main" id="{BEAB4A85-CE5E-4959-A2B4-5578F3B5A55A}"/>
              </a:ext>
            </a:extLst>
          </p:cNvPr>
          <p:cNvSpPr txBox="1"/>
          <p:nvPr/>
        </p:nvSpPr>
        <p:spPr>
          <a:xfrm>
            <a:off x="7314169" y="4609108"/>
            <a:ext cx="1144031" cy="369332"/>
          </a:xfrm>
          <a:prstGeom prst="rect">
            <a:avLst/>
          </a:prstGeom>
          <a:noFill/>
        </p:spPr>
        <p:txBody>
          <a:bodyPr wrap="none" rtlCol="0">
            <a:spAutoFit/>
          </a:bodyPr>
          <a:lstStyle/>
          <a:p>
            <a:r>
              <a:rPr lang="en-US" dirty="0"/>
              <a:t>Requestor</a:t>
            </a:r>
          </a:p>
        </p:txBody>
      </p:sp>
      <p:sp>
        <p:nvSpPr>
          <p:cNvPr id="11" name="TextBox 10">
            <a:extLst>
              <a:ext uri="{FF2B5EF4-FFF2-40B4-BE49-F238E27FC236}">
                <a16:creationId xmlns:a16="http://schemas.microsoft.com/office/drawing/2014/main" id="{BABF8229-F18A-4409-A28C-2384CDF5BAB5}"/>
              </a:ext>
            </a:extLst>
          </p:cNvPr>
          <p:cNvSpPr txBox="1"/>
          <p:nvPr/>
        </p:nvSpPr>
        <p:spPr>
          <a:xfrm>
            <a:off x="6652297" y="6285508"/>
            <a:ext cx="605615" cy="369332"/>
          </a:xfrm>
          <a:prstGeom prst="rect">
            <a:avLst/>
          </a:prstGeom>
          <a:noFill/>
        </p:spPr>
        <p:txBody>
          <a:bodyPr wrap="none" rtlCol="0">
            <a:spAutoFit/>
          </a:bodyPr>
          <a:lstStyle/>
          <a:p>
            <a:r>
              <a:rPr lang="en-US" dirty="0"/>
              <a:t>Path</a:t>
            </a:r>
          </a:p>
        </p:txBody>
      </p:sp>
      <p:sp>
        <p:nvSpPr>
          <p:cNvPr id="14" name="TextBox 13">
            <a:extLst>
              <a:ext uri="{FF2B5EF4-FFF2-40B4-BE49-F238E27FC236}">
                <a16:creationId xmlns:a16="http://schemas.microsoft.com/office/drawing/2014/main" id="{7D5EC636-2E40-46BC-8EAD-4018C2450E36}"/>
              </a:ext>
            </a:extLst>
          </p:cNvPr>
          <p:cNvSpPr txBox="1"/>
          <p:nvPr/>
        </p:nvSpPr>
        <p:spPr>
          <a:xfrm>
            <a:off x="6033013" y="5286454"/>
            <a:ext cx="585417" cy="369332"/>
          </a:xfrm>
          <a:prstGeom prst="rect">
            <a:avLst/>
          </a:prstGeom>
          <a:noFill/>
        </p:spPr>
        <p:txBody>
          <a:bodyPr wrap="none" rtlCol="0">
            <a:spAutoFit/>
          </a:bodyPr>
          <a:lstStyle/>
          <a:p>
            <a:r>
              <a:rPr lang="en-US" dirty="0"/>
              <a:t>port</a:t>
            </a:r>
          </a:p>
        </p:txBody>
      </p:sp>
    </p:spTree>
    <p:extLst>
      <p:ext uri="{BB962C8B-B14F-4D97-AF65-F5344CB8AC3E}">
        <p14:creationId xmlns:p14="http://schemas.microsoft.com/office/powerpoint/2010/main" val="105761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Web Page Processing</a:t>
            </a:r>
          </a:p>
        </p:txBody>
      </p:sp>
      <p:sp>
        <p:nvSpPr>
          <p:cNvPr id="3" name="Content Placeholder 2"/>
          <p:cNvSpPr>
            <a:spLocks noGrp="1"/>
          </p:cNvSpPr>
          <p:nvPr>
            <p:ph idx="1"/>
          </p:nvPr>
        </p:nvSpPr>
        <p:spPr>
          <a:xfrm>
            <a:off x="228600" y="914400"/>
            <a:ext cx="4572000" cy="5486400"/>
          </a:xfrm>
        </p:spPr>
        <p:txBody>
          <a:bodyPr>
            <a:normAutofit fontScale="70000" lnSpcReduction="20000"/>
          </a:bodyPr>
          <a:lstStyle/>
          <a:p>
            <a:r>
              <a:rPr lang="en-US" dirty="0"/>
              <a:t>Browser is the “client” that </a:t>
            </a:r>
            <a:r>
              <a:rPr lang="en-US" u="sng" dirty="0"/>
              <a:t>requests</a:t>
            </a:r>
            <a:r>
              <a:rPr lang="en-US" dirty="0"/>
              <a:t> via http a file from the server</a:t>
            </a:r>
          </a:p>
          <a:p>
            <a:pPr lvl="1"/>
            <a:r>
              <a:rPr lang="en-US" dirty="0"/>
              <a:t>This is called a “pull” or “get” request</a:t>
            </a:r>
          </a:p>
          <a:p>
            <a:pPr lvl="1"/>
            <a:r>
              <a:rPr lang="en-US" dirty="0"/>
              <a:t>There is also “push” but this is more complicated</a:t>
            </a:r>
          </a:p>
          <a:p>
            <a:pPr lvl="1"/>
            <a:endParaRPr lang="en-US" dirty="0"/>
          </a:p>
          <a:p>
            <a:r>
              <a:rPr lang="en-US" dirty="0"/>
              <a:t>Let’s see this “raw” using a browser</a:t>
            </a:r>
          </a:p>
          <a:p>
            <a:pPr marL="457200" lvl="1" indent="0">
              <a:buNone/>
            </a:pPr>
            <a:r>
              <a:rPr lang="en-US" sz="1800" dirty="0">
                <a:hlinkClick r:id="rId3"/>
              </a:rPr>
              <a:t>https://mkyong.com/computer-tips/how-to-view-http-headers-in-google-chrome/</a:t>
            </a:r>
            <a:endParaRPr lang="en-US" sz="1700" dirty="0">
              <a:latin typeface="+mj-lt"/>
              <a:cs typeface="Courier New" panose="02070309020205020404" pitchFamily="49" charset="0"/>
            </a:endParaRPr>
          </a:p>
          <a:p>
            <a:pPr marL="457200" lvl="1" indent="0">
              <a:buNone/>
            </a:pPr>
            <a:endParaRPr lang="en-US" sz="1700" dirty="0">
              <a:latin typeface="+mj-lt"/>
              <a:cs typeface="Courier New" panose="02070309020205020404" pitchFamily="49" charset="0"/>
            </a:endParaRPr>
          </a:p>
          <a:p>
            <a:pPr marL="457200" lvl="1" indent="0">
              <a:buNone/>
            </a:pPr>
            <a:endParaRPr lang="en-US" sz="1700" dirty="0">
              <a:latin typeface="+mj-lt"/>
              <a:cs typeface="Courier New" panose="02070309020205020404" pitchFamily="49" charset="0"/>
            </a:endParaRPr>
          </a:p>
          <a:p>
            <a:pPr marL="457200" lvl="1" indent="0">
              <a:buNone/>
            </a:pPr>
            <a:endParaRPr lang="en-US" sz="1700" dirty="0">
              <a:latin typeface="Courier New" panose="02070309020205020404" pitchFamily="49" charset="0"/>
              <a:cs typeface="Courier New" panose="02070309020205020404" pitchFamily="49" charset="0"/>
            </a:endParaRPr>
          </a:p>
          <a:p>
            <a:r>
              <a:rPr lang="en-US" dirty="0"/>
              <a:t>Browser receives file and processes it as it has been configured </a:t>
            </a:r>
          </a:p>
          <a:p>
            <a:pPr lvl="1"/>
            <a:r>
              <a:rPr lang="en-US" sz="2400" dirty="0"/>
              <a:t>E.g. HTML text is “drawn” on the screen </a:t>
            </a:r>
          </a:p>
          <a:p>
            <a:pPr lvl="1"/>
            <a:r>
              <a:rPr lang="en-US" sz="2400" dirty="0"/>
              <a:t>Different browsers may process the file differently!</a:t>
            </a:r>
          </a:p>
          <a:p>
            <a:pPr lvl="2"/>
            <a:r>
              <a:rPr lang="en-US" sz="2000" dirty="0"/>
              <a:t>E.g. look of buttons, text boxes etc.</a:t>
            </a:r>
          </a:p>
        </p:txBody>
      </p:sp>
      <p:pic>
        <p:nvPicPr>
          <p:cNvPr id="7" name="Picture 4" descr="Image result for http request">
            <a:extLst>
              <a:ext uri="{FF2B5EF4-FFF2-40B4-BE49-F238E27FC236}">
                <a16:creationId xmlns:a16="http://schemas.microsoft.com/office/drawing/2014/main" id="{80E0A7B2-9092-46BB-86F6-9467CA7DF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426" y="1019705"/>
            <a:ext cx="3597974" cy="2767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http request">
            <a:extLst>
              <a:ext uri="{FF2B5EF4-FFF2-40B4-BE49-F238E27FC236}">
                <a16:creationId xmlns:a16="http://schemas.microsoft.com/office/drawing/2014/main" id="{64D87DEB-4EEC-4848-AC6D-CA7D6C58C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163" y="4810125"/>
            <a:ext cx="4000500" cy="1666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E6F559-0D6D-48D3-ACD5-E6984A0AF313}"/>
              </a:ext>
            </a:extLst>
          </p:cNvPr>
          <p:cNvSpPr txBox="1"/>
          <p:nvPr/>
        </p:nvSpPr>
        <p:spPr>
          <a:xfrm>
            <a:off x="2895600" y="6488668"/>
            <a:ext cx="1425518" cy="369332"/>
          </a:xfrm>
          <a:prstGeom prst="rect">
            <a:avLst/>
          </a:prstGeom>
          <a:noFill/>
        </p:spPr>
        <p:txBody>
          <a:bodyPr wrap="none" rtlCol="0">
            <a:spAutoFit/>
          </a:bodyPr>
          <a:lstStyle/>
          <a:p>
            <a:r>
              <a:rPr lang="en-US" dirty="0">
                <a:solidFill>
                  <a:srgbClr val="FF0000"/>
                </a:solidFill>
              </a:rPr>
              <a:t>Do Exercise 1</a:t>
            </a:r>
          </a:p>
        </p:txBody>
      </p:sp>
    </p:spTree>
    <p:extLst>
      <p:ext uri="{BB962C8B-B14F-4D97-AF65-F5344CB8AC3E}">
        <p14:creationId xmlns:p14="http://schemas.microsoft.com/office/powerpoint/2010/main" val="2672882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904</Words>
  <Application>Microsoft Macintosh PowerPoint</Application>
  <PresentationFormat>On-screen Show (4:3)</PresentationFormat>
  <Paragraphs>100</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Courier New</vt:lpstr>
      <vt:lpstr>Office Theme</vt:lpstr>
      <vt:lpstr>Web Page and Server Basics</vt:lpstr>
      <vt:lpstr>Module Objectives</vt:lpstr>
      <vt:lpstr>Module Objectives</vt:lpstr>
      <vt:lpstr>This Lecture</vt:lpstr>
      <vt:lpstr>Prerequisites</vt:lpstr>
      <vt:lpstr>Web Pages?</vt:lpstr>
      <vt:lpstr>HTTP, Client-Server Comm</vt:lpstr>
      <vt:lpstr>Web Server Root Directory</vt:lpstr>
      <vt:lpstr>Web Page Processing</vt:lpstr>
      <vt:lpstr>Web Pages: HTML, CSS, and the DOM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UI Basics</dc:title>
  <dc:creator>glitcher</dc:creator>
  <cp:lastModifiedBy>Microsoft Office User</cp:lastModifiedBy>
  <cp:revision>36</cp:revision>
  <dcterms:created xsi:type="dcterms:W3CDTF">2014-08-31T01:51:06Z</dcterms:created>
  <dcterms:modified xsi:type="dcterms:W3CDTF">2020-01-19T18:53:21Z</dcterms:modified>
</cp:coreProperties>
</file>